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80" r:id="rId5"/>
    <p:sldId id="271" r:id="rId6"/>
    <p:sldId id="269" r:id="rId7"/>
    <p:sldId id="264" r:id="rId8"/>
    <p:sldId id="266" r:id="rId9"/>
    <p:sldId id="260" r:id="rId10"/>
    <p:sldId id="263" r:id="rId11"/>
    <p:sldId id="276" r:id="rId12"/>
    <p:sldId id="277" r:id="rId13"/>
    <p:sldId id="278" r:id="rId14"/>
    <p:sldId id="274" r:id="rId15"/>
    <p:sldId id="282" r:id="rId16"/>
    <p:sldId id="279" r:id="rId17"/>
    <p:sldId id="267" r:id="rId18"/>
    <p:sldId id="265" r:id="rId19"/>
    <p:sldId id="268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48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91A9A-3120-4282-8068-64F2BE3BE87F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72A4D-08FF-4342-8EA8-C5DBAAC8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50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72A4D-08FF-4342-8EA8-C5DBAAC8DF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30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72A4D-08FF-4342-8EA8-C5DBAAC8DF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78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72A4D-08FF-4342-8EA8-C5DBAAC8DF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23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72A4D-08FF-4342-8EA8-C5DBAAC8DF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91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72A4D-08FF-4342-8EA8-C5DBAAC8DF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1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72A4D-08FF-4342-8EA8-C5DBAAC8DF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86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72A4D-08FF-4342-8EA8-C5DBAAC8DF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30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72A4D-08FF-4342-8EA8-C5DBAAC8DFA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30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72A4D-08FF-4342-8EA8-C5DBAAC8DFA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309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72A4D-08FF-4342-8EA8-C5DBAAC8DFA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28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72A4D-08FF-4342-8EA8-C5DBAAC8DF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10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72A4D-08FF-4342-8EA8-C5DBAAC8DF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24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72A4D-08FF-4342-8EA8-C5DBAAC8DF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30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72A4D-08FF-4342-8EA8-C5DBAAC8DF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30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72A4D-08FF-4342-8EA8-C5DBAAC8DF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30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72A4D-08FF-4342-8EA8-C5DBAAC8DF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30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72A4D-08FF-4342-8EA8-C5DBAAC8DF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30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72A4D-08FF-4342-8EA8-C5DBAAC8DF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33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cience.osti.gov/wdts/suli" TargetMode="Externa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s://www.training.nih.gov/programs/si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s://www.mdanderson.org/education-training/degrees-programs/summer-research-programs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pathwaystoscience.org/index.asp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s://stemundergrads.science.gov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hyperlink" Target="https://www.shsu.edu/centers/eureca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ur.org/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nsf.gov/crssprgm/reu/reu_search.jsp" TargetMode="Externa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828800"/>
            <a:ext cx="914891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montserrat-bold"/>
              </a:rPr>
              <a:t>Graduate School and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montserrat-bold"/>
              </a:rPr>
              <a:t>Undergraduate </a:t>
            </a:r>
          </a:p>
          <a:p>
            <a:pPr algn="ctr">
              <a:spcBef>
                <a:spcPts val="1200"/>
              </a:spcBef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montserrat-bold"/>
              </a:rPr>
              <a:t>Research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montserrat-bold"/>
              </a:rPr>
              <a:t>Experiences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montserrat-bold"/>
              </a:rPr>
              <a:t>Workshop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6" descr="http://www.shsu.edu/dotAsset/d2825d03-5d0f-4b08-99e0-fb6c1ebced0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24"/>
            <a:ext cx="2060575" cy="591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5713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244858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smtClean="0"/>
              <a:t>Examples for </a:t>
            </a:r>
            <a:r>
              <a:rPr lang="en-US" sz="2800" b="1" i="1" dirty="0" smtClean="0"/>
              <a:t>Chemistry</a:t>
            </a:r>
          </a:p>
        </p:txBody>
      </p:sp>
      <p:pic>
        <p:nvPicPr>
          <p:cNvPr id="7" name="Picture 6" descr="http://www.shsu.edu/dotAsset/d2825d03-5d0f-4b08-99e0-fb6c1ebced0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24"/>
            <a:ext cx="2060575" cy="5911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09600" y="730167"/>
            <a:ext cx="80972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Undergraduate Research Experiences</a:t>
            </a:r>
            <a:endParaRPr lang="en-US" sz="4000" dirty="0"/>
          </a:p>
        </p:txBody>
      </p:sp>
      <p:pic>
        <p:nvPicPr>
          <p:cNvPr id="4101" name="Picture 5" descr="C:\Users\AVC\Desktop\Picture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60700"/>
            <a:ext cx="7778750" cy="19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VC\Desktop\Picture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5046663"/>
            <a:ext cx="8686800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1447800"/>
            <a:ext cx="838200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7030A0"/>
                </a:solidFill>
              </a:rPr>
              <a:t>Off-campus opportunities</a:t>
            </a:r>
          </a:p>
          <a:p>
            <a:pPr>
              <a:spcBef>
                <a:spcPts val="600"/>
              </a:spcBef>
            </a:pPr>
            <a:r>
              <a:rPr lang="en-US" sz="2800" b="1" dirty="0" smtClean="0"/>
              <a:t>National Science Foundation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275813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shsu.edu/dotAsset/d2825d03-5d0f-4b08-99e0-fb6c1ebced0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24"/>
            <a:ext cx="2060575" cy="5911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09600" y="730167"/>
            <a:ext cx="80972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Undergraduate Research Experiences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228600" y="14478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7030A0"/>
                </a:solidFill>
              </a:rPr>
              <a:t>Off-campus opportunities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0767"/>
            <a:ext cx="9144000" cy="44924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6488668"/>
            <a:ext cx="3380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science.osti.gov/wdts/suli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12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shsu.edu/dotAsset/d2825d03-5d0f-4b08-99e0-fb6c1ebced0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24"/>
            <a:ext cx="2060575" cy="5911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09600" y="730167"/>
            <a:ext cx="80972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Undergraduate Research Experiences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228600" y="14478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7030A0"/>
                </a:solidFill>
              </a:rPr>
              <a:t>Off-campus opportunities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6488668"/>
            <a:ext cx="4292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www.training.nih.gov/programs/sip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66"/>
          <a:stretch/>
        </p:blipFill>
        <p:spPr>
          <a:xfrm>
            <a:off x="809815" y="2058144"/>
            <a:ext cx="780078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60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shsu.edu/dotAsset/d2825d03-5d0f-4b08-99e0-fb6c1ebced0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24"/>
            <a:ext cx="2060575" cy="5911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09600" y="730167"/>
            <a:ext cx="80972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Undergraduate Research Experiences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228600" y="14478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7030A0"/>
                </a:solidFill>
              </a:rPr>
              <a:t>Off-campus opportunities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6488668"/>
            <a:ext cx="87732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www.mdanderson.org/education-training/degrees-programs/summer-research-programs.html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20"/>
          <a:stretch/>
        </p:blipFill>
        <p:spPr>
          <a:xfrm>
            <a:off x="381000" y="2057400"/>
            <a:ext cx="85344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71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shsu.edu/dotAsset/d2825d03-5d0f-4b08-99e0-fb6c1ebced0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24"/>
            <a:ext cx="2060575" cy="5911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09600" y="730167"/>
            <a:ext cx="80972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Undergraduate Research Experiences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228600" y="14478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srgbClr val="7030A0"/>
                </a:solidFill>
              </a:rPr>
              <a:t>Other resources to find opportunities: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6025634"/>
            <a:ext cx="3898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hlinkClick r:id="rId4"/>
              </a:rPr>
              <a:t>https://stemundergrads.science.gov/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86987"/>
            <a:ext cx="4116494" cy="259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2153206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i="1" dirty="0">
                <a:solidFill>
                  <a:srgbClr val="000157"/>
                </a:solidFill>
                <a:latin typeface="Arial" panose="020B0604020202020204" pitchFamily="34" charset="0"/>
              </a:rPr>
              <a:t>STEMUndergrads.science.gov</a:t>
            </a:r>
          </a:p>
          <a:p>
            <a:r>
              <a:rPr lang="en-US" sz="1600" b="1" i="1" dirty="0">
                <a:solidFill>
                  <a:srgbClr val="830001"/>
                </a:solidFill>
                <a:latin typeface="Arial" panose="020B0604020202020204" pitchFamily="34" charset="0"/>
              </a:rPr>
              <a:t>Your Gateway to Federal Opportunities for Undergraduate Students</a:t>
            </a:r>
            <a:endParaRPr lang="en-US" sz="1600" b="1" i="1" dirty="0">
              <a:solidFill>
                <a:srgbClr val="83000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44"/>
          <a:stretch/>
        </p:blipFill>
        <p:spPr>
          <a:xfrm>
            <a:off x="4724400" y="3186986"/>
            <a:ext cx="4263364" cy="25908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24400" y="2207320"/>
            <a:ext cx="42633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E1E1E3"/>
                </a:solidFill>
                <a:latin typeface="Helvetica Neue"/>
              </a:rPr>
              <a:t> </a:t>
            </a:r>
            <a:r>
              <a:rPr lang="en-US" sz="2000" b="1" i="1" dirty="0">
                <a:solidFill>
                  <a:srgbClr val="000157"/>
                </a:solidFill>
                <a:latin typeface="Arial" panose="020B0604020202020204" pitchFamily="34" charset="0"/>
              </a:rPr>
              <a:t>Institute for Broadening Participation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07116" y="6025634"/>
            <a:ext cx="4713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www.pathwaystoscience.org/index.aspx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288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shsu.edu/dotAsset/d2825d03-5d0f-4b08-99e0-fb6c1ebced0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24"/>
            <a:ext cx="2060575" cy="5911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09600" y="730167"/>
            <a:ext cx="80972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Undergraduate Research Experiences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228600" y="14478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srgbClr val="7030A0"/>
                </a:solidFill>
              </a:rPr>
              <a:t>On-campus opportunities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457" y="6400800"/>
            <a:ext cx="35013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hlinkClick r:id="rId4"/>
              </a:rPr>
              <a:t>https://www.shsu.edu/centers/eureca</a:t>
            </a:r>
            <a:r>
              <a:rPr lang="en-US" sz="1600" dirty="0" smtClean="0">
                <a:hlinkClick r:id="rId4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971020"/>
            <a:ext cx="6654800" cy="2561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8" r="25000" b="19531"/>
          <a:stretch/>
        </p:blipFill>
        <p:spPr>
          <a:xfrm>
            <a:off x="4267200" y="4191000"/>
            <a:ext cx="48006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70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1616601"/>
            <a:ext cx="8382000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600" dirty="0" smtClean="0"/>
              <a:t>Eligibility</a:t>
            </a:r>
          </a:p>
          <a:p>
            <a:pPr marL="971550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Can start as early as freshman year (earlier the better prepared for more complex research in the following years</a:t>
            </a:r>
            <a:r>
              <a:rPr lang="en-US" sz="2800" dirty="0" smtClean="0"/>
              <a:t>).</a:t>
            </a:r>
            <a:endParaRPr lang="en-US" sz="2800" dirty="0"/>
          </a:p>
          <a:p>
            <a:pPr marL="971550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Academics are often taken into </a:t>
            </a:r>
            <a:r>
              <a:rPr lang="en-US" sz="2800" dirty="0" smtClean="0"/>
              <a:t>consideration.</a:t>
            </a:r>
            <a:endParaRPr lang="en-US" sz="2800" dirty="0"/>
          </a:p>
          <a:p>
            <a:pPr marL="971550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/>
              <a:t>It can depend </a:t>
            </a:r>
            <a:r>
              <a:rPr lang="en-US" sz="2800" dirty="0"/>
              <a:t>on the complexity of the </a:t>
            </a:r>
            <a:r>
              <a:rPr lang="en-US" sz="2800" dirty="0" smtClean="0"/>
              <a:t>project.</a:t>
            </a:r>
            <a:endParaRPr lang="en-US" sz="2800" dirty="0"/>
          </a:p>
        </p:txBody>
      </p:sp>
      <p:pic>
        <p:nvPicPr>
          <p:cNvPr id="7" name="Picture 6" descr="http://www.shsu.edu/dotAsset/d2825d03-5d0f-4b08-99e0-fb6c1ebced0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24"/>
            <a:ext cx="2060575" cy="5911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09600" y="730167"/>
            <a:ext cx="80972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Undergraduate Research Experiences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6076131" y="1439192"/>
            <a:ext cx="26943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how to apply</a:t>
            </a:r>
          </a:p>
        </p:txBody>
      </p:sp>
    </p:spTree>
    <p:extLst>
      <p:ext uri="{BB962C8B-B14F-4D97-AF65-F5344CB8AC3E}">
        <p14:creationId xmlns:p14="http://schemas.microsoft.com/office/powerpoint/2010/main" val="1161154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shsu.edu/dotAsset/d2825d03-5d0f-4b08-99e0-fb6c1ebced0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24"/>
            <a:ext cx="2060575" cy="5911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09600" y="730167"/>
            <a:ext cx="80972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Undergraduate Research Experiences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304800" y="1641425"/>
            <a:ext cx="8382000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600" dirty="0"/>
              <a:t>Application Elements</a:t>
            </a:r>
            <a:endParaRPr lang="en-US" sz="3600" dirty="0" smtClean="0"/>
          </a:p>
          <a:p>
            <a:pPr marL="971550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Application form</a:t>
            </a:r>
          </a:p>
          <a:p>
            <a:pPr marL="971550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Copies of transcripts </a:t>
            </a:r>
          </a:p>
          <a:p>
            <a:pPr marL="971550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Letters of recommendation </a:t>
            </a:r>
            <a:endParaRPr lang="en-US" sz="2800" dirty="0" smtClean="0"/>
          </a:p>
          <a:p>
            <a:pPr marL="971550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/>
              <a:t>Statement </a:t>
            </a:r>
            <a:r>
              <a:rPr lang="en-US" sz="2800" dirty="0"/>
              <a:t>of </a:t>
            </a:r>
            <a:r>
              <a:rPr lang="en-US" sz="2800" dirty="0" smtClean="0"/>
              <a:t>purpose and/or </a:t>
            </a:r>
            <a:r>
              <a:rPr lang="en-US" sz="2800" dirty="0"/>
              <a:t>statement of research interests and goals</a:t>
            </a:r>
          </a:p>
          <a:p>
            <a:pPr marL="971550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CV/Résumé </a:t>
            </a:r>
          </a:p>
        </p:txBody>
      </p:sp>
      <p:sp>
        <p:nvSpPr>
          <p:cNvPr id="3" name="Rectangle 2"/>
          <p:cNvSpPr/>
          <p:nvPr/>
        </p:nvSpPr>
        <p:spPr>
          <a:xfrm>
            <a:off x="6076131" y="1439192"/>
            <a:ext cx="26943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how to apply</a:t>
            </a:r>
          </a:p>
        </p:txBody>
      </p:sp>
    </p:spTree>
    <p:extLst>
      <p:ext uri="{BB962C8B-B14F-4D97-AF65-F5344CB8AC3E}">
        <p14:creationId xmlns:p14="http://schemas.microsoft.com/office/powerpoint/2010/main" val="56243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shsu.edu/dotAsset/d2825d03-5d0f-4b08-99e0-fb6c1ebced0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24"/>
            <a:ext cx="2060575" cy="5911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09600" y="730167"/>
            <a:ext cx="80972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Undergraduate Research Experiences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304800" y="1641979"/>
            <a:ext cx="838200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600" dirty="0"/>
              <a:t>Application Elements</a:t>
            </a:r>
            <a:endParaRPr lang="en-US" sz="3600" dirty="0" smtClean="0"/>
          </a:p>
          <a:p>
            <a:pPr lvl="1">
              <a:spcBef>
                <a:spcPts val="600"/>
              </a:spcBef>
            </a:pPr>
            <a:r>
              <a:rPr lang="en-US" sz="3200" b="1" dirty="0" smtClean="0"/>
              <a:t>Letters </a:t>
            </a:r>
            <a:r>
              <a:rPr lang="en-US" sz="3200" b="1" dirty="0"/>
              <a:t>of recommendation </a:t>
            </a:r>
            <a:endParaRPr lang="en-US" sz="32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228600" y="3020514"/>
            <a:ext cx="8686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Faculty in your undergrad major or related to graduate school major preferred.   </a:t>
            </a:r>
          </a:p>
          <a:p>
            <a:pPr lvl="2"/>
            <a:r>
              <a:rPr lang="en-US" sz="2800" i="1" dirty="0" smtClean="0"/>
              <a:t>The </a:t>
            </a:r>
            <a:r>
              <a:rPr lang="en-US" sz="2800" i="1" dirty="0"/>
              <a:t>best recommenders can say the most positive, specific things about your abilities as a student and/or researcher.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Request </a:t>
            </a:r>
            <a:r>
              <a:rPr lang="en-US" sz="2800" dirty="0"/>
              <a:t>letters about a month in advance.</a:t>
            </a:r>
          </a:p>
        </p:txBody>
      </p:sp>
      <p:sp>
        <p:nvSpPr>
          <p:cNvPr id="9" name="Rectangle 8"/>
          <p:cNvSpPr/>
          <p:nvPr/>
        </p:nvSpPr>
        <p:spPr>
          <a:xfrm>
            <a:off x="6076131" y="1439192"/>
            <a:ext cx="26943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how to apply</a:t>
            </a:r>
          </a:p>
        </p:txBody>
      </p:sp>
    </p:spTree>
    <p:extLst>
      <p:ext uri="{BB962C8B-B14F-4D97-AF65-F5344CB8AC3E}">
        <p14:creationId xmlns:p14="http://schemas.microsoft.com/office/powerpoint/2010/main" val="373827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shsu.edu/dotAsset/d2825d03-5d0f-4b08-99e0-fb6c1ebced0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24"/>
            <a:ext cx="2060575" cy="5911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09600" y="730167"/>
            <a:ext cx="80972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Undergraduate Research Experiences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304800" y="1645080"/>
            <a:ext cx="838200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600" dirty="0"/>
              <a:t>Application Elements</a:t>
            </a:r>
            <a:endParaRPr lang="en-US" sz="3600" dirty="0" smtClean="0"/>
          </a:p>
          <a:p>
            <a:pPr lvl="1">
              <a:spcBef>
                <a:spcPts val="600"/>
              </a:spcBef>
            </a:pPr>
            <a:r>
              <a:rPr lang="en-US" sz="3200" b="1" dirty="0"/>
              <a:t>Statement of Purpose</a:t>
            </a:r>
            <a:endParaRPr lang="en-US" sz="32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228600" y="3024627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Include the specific research area in which you would like to work, </a:t>
            </a:r>
            <a:r>
              <a:rPr lang="en-US" sz="2400" dirty="0" smtClean="0"/>
              <a:t>and </a:t>
            </a:r>
            <a:r>
              <a:rPr lang="en-US" sz="2400" dirty="0"/>
              <a:t>your future professional goals.  </a:t>
            </a: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You </a:t>
            </a:r>
            <a:r>
              <a:rPr lang="en-US" sz="2400" dirty="0"/>
              <a:t>may indicate whether you have particular experiences that qualify you to undertake such research, considering personal </a:t>
            </a:r>
            <a:r>
              <a:rPr lang="en-US" sz="2400" dirty="0" smtClean="0"/>
              <a:t>experiences, prior </a:t>
            </a:r>
            <a:r>
              <a:rPr lang="en-US" sz="2400" dirty="0"/>
              <a:t>research experience </a:t>
            </a:r>
            <a:r>
              <a:rPr lang="en-US" sz="2400" dirty="0" smtClean="0"/>
              <a:t>in the field</a:t>
            </a:r>
            <a:r>
              <a:rPr lang="en-US" sz="2400" dirty="0"/>
              <a:t>, lab, or work </a:t>
            </a:r>
            <a:r>
              <a:rPr lang="en-US" sz="2400" dirty="0" smtClean="0"/>
              <a:t>experience, and related </a:t>
            </a:r>
            <a:r>
              <a:rPr lang="en-US" sz="2400" dirty="0"/>
              <a:t>course </a:t>
            </a:r>
            <a:r>
              <a:rPr lang="en-US" sz="2400" dirty="0" smtClean="0"/>
              <a:t>work.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Include </a:t>
            </a:r>
            <a:r>
              <a:rPr lang="en-US" sz="2400" dirty="0"/>
              <a:t>any information that may aid the selection committee in evaluating your preparation, potential, and </a:t>
            </a:r>
            <a:r>
              <a:rPr lang="en-US" sz="2400" dirty="0" smtClean="0"/>
              <a:t>aptitude.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076131" y="1439192"/>
            <a:ext cx="26943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how to apply</a:t>
            </a:r>
          </a:p>
        </p:txBody>
      </p:sp>
    </p:spTree>
    <p:extLst>
      <p:ext uri="{BB962C8B-B14F-4D97-AF65-F5344CB8AC3E}">
        <p14:creationId xmlns:p14="http://schemas.microsoft.com/office/powerpoint/2010/main" val="210270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938797"/>
            <a:ext cx="8382000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3600" b="1" dirty="0" smtClean="0"/>
              <a:t>Workshop Schedule</a:t>
            </a:r>
            <a:endParaRPr lang="en-US" sz="2800" dirty="0"/>
          </a:p>
        </p:txBody>
      </p:sp>
      <p:pic>
        <p:nvPicPr>
          <p:cNvPr id="7" name="Picture 6" descr="http://www.shsu.edu/dotAsset/d2825d03-5d0f-4b08-99e0-fb6c1ebced0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24"/>
            <a:ext cx="2060575" cy="5911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" y="2209800"/>
            <a:ext cx="86106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/>
              <a:t>Faculty </a:t>
            </a:r>
            <a:r>
              <a:rPr lang="en-US" sz="2800" dirty="0"/>
              <a:t>panel discussion about graduate school.</a:t>
            </a:r>
          </a:p>
          <a:p>
            <a:pPr marL="971550" lvl="1" indent="-51435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Undergraduate research experiences and how to apply for them.</a:t>
            </a:r>
          </a:p>
          <a:p>
            <a:pPr marL="971550" lvl="1" indent="-51435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Question and answer sessions on both topics.</a:t>
            </a:r>
          </a:p>
        </p:txBody>
      </p:sp>
    </p:spTree>
    <p:extLst>
      <p:ext uri="{BB962C8B-B14F-4D97-AF65-F5344CB8AC3E}">
        <p14:creationId xmlns:p14="http://schemas.microsoft.com/office/powerpoint/2010/main" val="2767717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shsu.edu/dotAsset/d2825d03-5d0f-4b08-99e0-fb6c1ebced0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24"/>
            <a:ext cx="2060575" cy="5911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09800" y="1905000"/>
            <a:ext cx="45424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Q &amp; A from Students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55177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shsu.edu/dotAsset/d2825d03-5d0f-4b08-99e0-fb6c1ebced0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24"/>
            <a:ext cx="2060575" cy="5911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33400" y="1676400"/>
            <a:ext cx="8153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Faculty </a:t>
            </a:r>
            <a:r>
              <a:rPr lang="en-US" sz="4000" b="1" dirty="0" smtClean="0"/>
              <a:t>Panel Discussion </a:t>
            </a:r>
          </a:p>
          <a:p>
            <a:pPr algn="ctr"/>
            <a:r>
              <a:rPr lang="en-US" sz="4000" b="1" dirty="0" smtClean="0"/>
              <a:t>about Graduate School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200937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shsu.edu/dotAsset/d2825d03-5d0f-4b08-99e0-fb6c1ebced0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24"/>
            <a:ext cx="2060575" cy="5911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09600" y="2133600"/>
            <a:ext cx="80972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Undergraduate Research Experiences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50196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16002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600" b="1" dirty="0" smtClean="0">
                <a:solidFill>
                  <a:srgbClr val="7030A0"/>
                </a:solidFill>
              </a:rPr>
              <a:t>What is it?</a:t>
            </a: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7" name="Picture 6" descr="http://www.shsu.edu/dotAsset/d2825d03-5d0f-4b08-99e0-fb6c1ebced0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24"/>
            <a:ext cx="2060575" cy="5911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09600" y="730167"/>
            <a:ext cx="80972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Undergraduate Research Experiences</a:t>
            </a:r>
            <a:endParaRPr lang="en-US" sz="40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96888" y="2362200"/>
            <a:ext cx="8418512" cy="233045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30000"/>
              </a:spcBef>
            </a:pPr>
            <a:r>
              <a:rPr lang="en-US" altLang="en-US" sz="3200" b="1" u="sng" dirty="0" smtClean="0">
                <a:solidFill>
                  <a:srgbClr val="008000"/>
                </a:solidFill>
              </a:rPr>
              <a:t>Undergraduate research:</a:t>
            </a:r>
            <a:br>
              <a:rPr lang="en-US" altLang="en-US" sz="3200" b="1" u="sng" dirty="0" smtClean="0">
                <a:solidFill>
                  <a:srgbClr val="008000"/>
                </a:solidFill>
              </a:rPr>
            </a:br>
            <a:r>
              <a:rPr lang="en-US" altLang="en-US" sz="1600" b="1" u="sng" dirty="0" smtClean="0">
                <a:solidFill>
                  <a:srgbClr val="008000"/>
                </a:solidFill>
              </a:rPr>
              <a:t/>
            </a:r>
            <a:br>
              <a:rPr lang="en-US" altLang="en-US" sz="1600" b="1" u="sng" dirty="0" smtClean="0">
                <a:solidFill>
                  <a:srgbClr val="008000"/>
                </a:solidFill>
              </a:rPr>
            </a:br>
            <a:r>
              <a:rPr lang="en-US" altLang="en-US" sz="2800" b="1" i="1" dirty="0"/>
              <a:t>“</a:t>
            </a:r>
            <a:r>
              <a:rPr lang="en-US" altLang="en-US" sz="2800" b="1" i="1" dirty="0" smtClean="0"/>
              <a:t>An inquiry or investigation conducted by an undergraduate student that makes an original intellectual or creative contribution to their discipline”</a:t>
            </a:r>
            <a:endParaRPr lang="en-US" altLang="en-US" sz="3600" b="1" dirty="0" smtClean="0">
              <a:solidFill>
                <a:srgbClr val="0080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177471" y="4876800"/>
            <a:ext cx="7308850" cy="7159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 smtClean="0"/>
              <a:t>Council on Undergraduate Research</a:t>
            </a:r>
            <a:endParaRPr lang="en-US" altLang="en-US" sz="3200" b="1" dirty="0" smtClean="0">
              <a:latin typeface="Trebuchet MS" pitchFamily="1" charset="0"/>
            </a:endParaRPr>
          </a:p>
        </p:txBody>
      </p:sp>
      <p:pic>
        <p:nvPicPr>
          <p:cNvPr id="9" name="Picture 4" descr="indexBODY3_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8" b="6956"/>
          <a:stretch>
            <a:fillRect/>
          </a:stretch>
        </p:blipFill>
        <p:spPr bwMode="auto">
          <a:xfrm>
            <a:off x="458787" y="4800600"/>
            <a:ext cx="11430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91200" y="6182380"/>
            <a:ext cx="3383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5"/>
              </a:rPr>
              <a:t>https://www.cur.org</a:t>
            </a:r>
            <a:r>
              <a:rPr lang="en-US" sz="2800" dirty="0" smtClean="0">
                <a:hlinkClick r:id="rId5"/>
              </a:rPr>
              <a:t>/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2314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1616601"/>
            <a:ext cx="8382000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600" dirty="0" smtClean="0"/>
              <a:t>Benefits</a:t>
            </a:r>
          </a:p>
          <a:p>
            <a:pPr marL="971550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/>
              <a:t>Lifelong </a:t>
            </a:r>
            <a:r>
              <a:rPr lang="en-US" sz="2800" dirty="0"/>
              <a:t>professional and academic connections.</a:t>
            </a:r>
          </a:p>
          <a:p>
            <a:pPr marL="971550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/>
              <a:t>Learning </a:t>
            </a:r>
            <a:r>
              <a:rPr lang="en-US" sz="2800" dirty="0"/>
              <a:t>the methods of your field, exploring new ways of </a:t>
            </a:r>
            <a:r>
              <a:rPr lang="en-US" sz="2800" dirty="0" smtClean="0"/>
              <a:t>thinking</a:t>
            </a:r>
            <a:r>
              <a:rPr lang="en-US" sz="2800" dirty="0"/>
              <a:t>.</a:t>
            </a:r>
          </a:p>
          <a:p>
            <a:pPr marL="971550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Strengthens candidacy for scholarships, fellowships, employment, and graduate </a:t>
            </a:r>
            <a:r>
              <a:rPr lang="en-US" sz="2800" dirty="0" smtClean="0"/>
              <a:t>school.</a:t>
            </a:r>
            <a:endParaRPr lang="en-US" sz="2800" dirty="0"/>
          </a:p>
        </p:txBody>
      </p:sp>
      <p:pic>
        <p:nvPicPr>
          <p:cNvPr id="7" name="Picture 6" descr="http://www.shsu.edu/dotAsset/d2825d03-5d0f-4b08-99e0-fb6c1ebced0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24"/>
            <a:ext cx="2060575" cy="5911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09600" y="730167"/>
            <a:ext cx="80972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Undergraduate Research Experiences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8312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1642170"/>
            <a:ext cx="838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600" dirty="0" smtClean="0"/>
              <a:t>Components</a:t>
            </a:r>
          </a:p>
          <a:p>
            <a:pPr marL="971550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/>
              <a:t>One-on-one work with </a:t>
            </a:r>
            <a:r>
              <a:rPr lang="en-US" sz="2800" dirty="0"/>
              <a:t>faculty </a:t>
            </a:r>
            <a:r>
              <a:rPr lang="en-US" sz="2800" dirty="0" smtClean="0"/>
              <a:t>mentor(s)</a:t>
            </a:r>
          </a:p>
          <a:p>
            <a:pPr marL="971550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/>
              <a:t>Research focus</a:t>
            </a:r>
            <a:r>
              <a:rPr lang="en-US" sz="2800" dirty="0"/>
              <a:t> in your field of study </a:t>
            </a:r>
          </a:p>
          <a:p>
            <a:pPr marL="971550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Weekly campus-based educational enrichment activities </a:t>
            </a:r>
          </a:p>
          <a:p>
            <a:pPr marL="971550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/>
              <a:t>Presentation </a:t>
            </a:r>
            <a:r>
              <a:rPr lang="en-US" sz="2800" dirty="0"/>
              <a:t>of research project at campus </a:t>
            </a:r>
            <a:r>
              <a:rPr lang="en-US" sz="2800" dirty="0" smtClean="0"/>
              <a:t>symposium</a:t>
            </a:r>
            <a:endParaRPr lang="en-US" sz="2800" dirty="0"/>
          </a:p>
        </p:txBody>
      </p:sp>
      <p:pic>
        <p:nvPicPr>
          <p:cNvPr id="7" name="Picture 6" descr="http://www.shsu.edu/dotAsset/d2825d03-5d0f-4b08-99e0-fb6c1ebced0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24"/>
            <a:ext cx="2060575" cy="5911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09600" y="730167"/>
            <a:ext cx="80972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Undergraduate Research Experiences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28404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1600200"/>
            <a:ext cx="83820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600" dirty="0"/>
              <a:t>Ways to Gain UR Experience</a:t>
            </a:r>
            <a:endParaRPr lang="en-US" sz="3600" dirty="0" smtClean="0"/>
          </a:p>
          <a:p>
            <a:pPr marL="971550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Off-campus </a:t>
            </a:r>
            <a:r>
              <a:rPr lang="en-US" sz="2800" dirty="0" smtClean="0"/>
              <a:t>funded </a:t>
            </a:r>
            <a:r>
              <a:rPr lang="en-US" sz="2800" dirty="0"/>
              <a:t>programs hosted at </a:t>
            </a:r>
            <a:r>
              <a:rPr lang="en-US" sz="2800" dirty="0" smtClean="0"/>
              <a:t>universities </a:t>
            </a:r>
          </a:p>
          <a:p>
            <a:pPr marL="971550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/>
              <a:t>Local/government </a:t>
            </a:r>
            <a:r>
              <a:rPr lang="en-US" sz="2800" dirty="0"/>
              <a:t>organizations that hire undergraduate research interns (e.g. US Forestry Service, the Buck Institute)</a:t>
            </a:r>
          </a:p>
          <a:p>
            <a:pPr marL="971550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/>
              <a:t>On-campus programs/departments </a:t>
            </a:r>
            <a:r>
              <a:rPr lang="en-US" sz="2800" dirty="0"/>
              <a:t>that offer research experiences (McNair Scholars</a:t>
            </a:r>
            <a:r>
              <a:rPr lang="en-US" sz="2800" dirty="0" smtClean="0"/>
              <a:t>, College of Science and Engineering Technology)</a:t>
            </a:r>
            <a:endParaRPr lang="en-US" sz="2800" dirty="0"/>
          </a:p>
        </p:txBody>
      </p:sp>
      <p:pic>
        <p:nvPicPr>
          <p:cNvPr id="7" name="Picture 6" descr="http://www.shsu.edu/dotAsset/d2825d03-5d0f-4b08-99e0-fb6c1ebced0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24"/>
            <a:ext cx="2060575" cy="5911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09600" y="730167"/>
            <a:ext cx="80972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Undergraduate Research Experiences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85254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447800"/>
            <a:ext cx="8382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7030A0"/>
                </a:solidFill>
              </a:rPr>
              <a:t>Off-campus opportunities </a:t>
            </a:r>
            <a:endParaRPr lang="en-US" sz="2800" b="1" dirty="0" smtClean="0">
              <a:solidFill>
                <a:srgbClr val="7030A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800" b="1" dirty="0" smtClean="0"/>
              <a:t>National Science Foundation 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Research Experiences for </a:t>
            </a:r>
            <a:r>
              <a:rPr lang="en-US" sz="2800" dirty="0" smtClean="0"/>
              <a:t>Undergraduates (REU)</a:t>
            </a:r>
          </a:p>
        </p:txBody>
      </p:sp>
      <p:pic>
        <p:nvPicPr>
          <p:cNvPr id="7" name="Picture 6" descr="http://www.shsu.edu/dotAsset/d2825d03-5d0f-4b08-99e0-fb6c1ebced0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24"/>
            <a:ext cx="2060575" cy="5911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09600" y="730167"/>
            <a:ext cx="80972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Undergraduate Research Experiences</a:t>
            </a:r>
            <a:endParaRPr lang="en-US" sz="4000" dirty="0"/>
          </a:p>
        </p:txBody>
      </p:sp>
      <p:pic>
        <p:nvPicPr>
          <p:cNvPr id="1027" name="Picture 3" descr="C:\Users\AVC\Desktop\Pictur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91067"/>
            <a:ext cx="7467600" cy="350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0959" y="6445190"/>
            <a:ext cx="84782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www.nsf.gov/crssprgm/reu/reu_search.jsp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3112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496</Words>
  <Application>Microsoft Office PowerPoint</Application>
  <PresentationFormat>On-screen Show (4:3)</PresentationFormat>
  <Paragraphs>105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Helvetica Neue</vt:lpstr>
      <vt:lpstr>montserrat-bold</vt:lpstr>
      <vt:lpstr>Segoe UI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 Villalta-Cerdas</dc:creator>
  <cp:lastModifiedBy>SHSU</cp:lastModifiedBy>
  <cp:revision>50</cp:revision>
  <dcterms:created xsi:type="dcterms:W3CDTF">2006-08-16T00:00:00Z</dcterms:created>
  <dcterms:modified xsi:type="dcterms:W3CDTF">2020-11-14T22:25:41Z</dcterms:modified>
</cp:coreProperties>
</file>